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9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CAD2"/>
    <a:srgbClr val="FA2054"/>
    <a:srgbClr val="FC6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837" autoAdjust="0"/>
    <p:restoredTop sz="94660"/>
  </p:normalViewPr>
  <p:slideViewPr>
    <p:cSldViewPr snapToGrid="0">
      <p:cViewPr>
        <p:scale>
          <a:sx n="50" d="100"/>
          <a:sy n="50" d="100"/>
        </p:scale>
        <p:origin x="36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36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40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76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7546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823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2500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069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576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37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16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00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28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63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50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898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5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5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0298CD5-6C1E-4009-B41F-6DF62E31D3BE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1256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00B0F0"/>
            </a:gs>
            <a:gs pos="23000">
              <a:srgbClr val="00B0F0"/>
            </a:gs>
            <a:gs pos="69000">
              <a:srgbClr val="0070C0"/>
            </a:gs>
            <a:gs pos="17733">
              <a:srgbClr val="00B0F0"/>
            </a:gs>
            <a:gs pos="97000">
              <a:srgbClr val="0070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28323" y="281505"/>
            <a:ext cx="323489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1- برنامه </a:t>
            </a:r>
            <a:r>
              <a:rPr lang="fa-IR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مطالعه خود را با دیدی واقع بینانه طرح ریزی کنید . کار زیادی را برای زمان محدودی در نظر نگیرید </a:t>
            </a:r>
            <a:r>
              <a:rPr lang="fa-IR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.</a:t>
            </a:r>
            <a:endParaRPr lang="fa-IR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r>
              <a:rPr lang="fa-IR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2- در برنامه خود ، زمانی را برای کارهای غیر قابل پیش بینی در نظر بگیرید . گاهی کارهای غیرمنتظره پیش می آید که ممکن است برنامه را به هم بزند .</a:t>
            </a:r>
          </a:p>
          <a:p>
            <a:pPr algn="just" rtl="1"/>
            <a:endParaRPr lang="fa-IR" b="1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b="1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r>
              <a:rPr lang="fa-IR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3- اوقات مطالعه خود را تقسیم کنید . مثلاً شبی یک ساعت در 5 شب بهتر از 5 ساعت مطالعه متوالی است </a:t>
            </a:r>
            <a:r>
              <a:rPr lang="fa-IR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.</a:t>
            </a:r>
            <a:endParaRPr lang="fa-IR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8304" y="57150"/>
            <a:ext cx="319265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endParaRPr lang="fa-IR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r>
              <a:rPr lang="fa-IR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5- در پایان هر ساعت مطالعه ، به طور مرتب استراحت کوتاهی بکنید و هرگز برای چندین ساعت به طور مداوم و بدون رفع خستگی مطالعه نکنید </a:t>
            </a:r>
            <a:r>
              <a:rPr lang="fa-IR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.</a:t>
            </a:r>
            <a:endParaRPr lang="fa-IR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b="1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b="1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b="1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r>
              <a:rPr lang="fa-IR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6- </a:t>
            </a:r>
            <a:r>
              <a:rPr lang="fa-IR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دو مطلب تقریباً مشابه و در عین حال دارای وجوه افتراق را پشت سر هم نخوانید . بهتر است بین آنها درسی که کاملاً متفاوت است قرار گیرد . مثلاً بین مطالعه ریاضیات و جبر ، درس معارف را مطالعه کنید و بین هندسه و مثلثات ، درس زیست شناسی را ، این نوع برنامه ریزی باعث سرعت عمل و تسهیل در یادآوری می شود.</a:t>
            </a:r>
          </a:p>
        </p:txBody>
      </p:sp>
      <p:sp>
        <p:nvSpPr>
          <p:cNvPr id="7" name="Rectangle 6"/>
          <p:cNvSpPr/>
          <p:nvPr/>
        </p:nvSpPr>
        <p:spPr>
          <a:xfrm>
            <a:off x="818771" y="4967159"/>
            <a:ext cx="31926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7- به خاطر داشته باشید مطالعه یک فرآیند فعال و پویا است نه یک فرآیند منفعل و ایستا . مطالعه فعال شامل یادداشت برداری ، علامت گذاری ، حاشیه نویسی ، خلاصه بردار ، به بیان خود سازماندهی ، ارتباط بین آموخته ها و ... است .</a:t>
            </a:r>
          </a:p>
        </p:txBody>
      </p:sp>
      <p:sp>
        <p:nvSpPr>
          <p:cNvPr id="8" name="Rectangle 7"/>
          <p:cNvSpPr/>
          <p:nvPr/>
        </p:nvSpPr>
        <p:spPr>
          <a:xfrm>
            <a:off x="4799205" y="4561930"/>
            <a:ext cx="32931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4- </a:t>
            </a:r>
            <a:r>
              <a:rPr lang="fa-IR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از بهترین ساعتهای خود استفاده کنید . کارهای مشکل را برای ساعتهایی که می توانید بهتر کار کنید در نظر بگیرید 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4231" y="5252747"/>
            <a:ext cx="1802124" cy="16052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-5446" t="12038" r="21766" b="21070"/>
          <a:stretch/>
        </p:blipFill>
        <p:spPr>
          <a:xfrm>
            <a:off x="1294106" y="1577639"/>
            <a:ext cx="2231756" cy="11468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5641" y="2552164"/>
            <a:ext cx="1890714" cy="1049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Rectangle 15"/>
          <p:cNvSpPr/>
          <p:nvPr/>
        </p:nvSpPr>
        <p:spPr>
          <a:xfrm>
            <a:off x="8531076" y="1324130"/>
            <a:ext cx="3220873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4400" b="1" cap="none" spc="0" dirty="0" smtClean="0">
                <a:ln w="0"/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برنامه مطالعه خود را</a:t>
            </a:r>
          </a:p>
          <a:p>
            <a:pPr algn="ctr" rtl="1"/>
            <a:r>
              <a:rPr lang="fa-IR" sz="4400" b="1" cap="none" spc="0" dirty="0" smtClean="0">
                <a:ln w="0"/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با دیدی واقع بینانه</a:t>
            </a:r>
          </a:p>
          <a:p>
            <a:pPr algn="ctr" rtl="1"/>
            <a:r>
              <a:rPr lang="fa-IR" sz="4400" b="1" cap="none" spc="0" dirty="0" smtClean="0">
                <a:ln w="0"/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طرح ریزی کنید</a:t>
            </a:r>
            <a:endParaRPr lang="en-US" sz="4400" b="1" cap="none" spc="0" dirty="0">
              <a:ln w="0"/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31076" y="4222448"/>
            <a:ext cx="3514057" cy="23384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83"/>
          <a:stretch/>
        </p:blipFill>
        <p:spPr>
          <a:xfrm>
            <a:off x="8770434" y="0"/>
            <a:ext cx="2742156" cy="1349800"/>
          </a:xfrm>
          <a:prstGeom prst="rect">
            <a:avLst/>
          </a:prstGeom>
        </p:spPr>
      </p:pic>
      <p:cxnSp>
        <p:nvCxnSpPr>
          <p:cNvPr id="29" name="Straight Connector 28"/>
          <p:cNvCxnSpPr/>
          <p:nvPr/>
        </p:nvCxnSpPr>
        <p:spPr>
          <a:xfrm>
            <a:off x="8261299" y="547900"/>
            <a:ext cx="0" cy="58525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04501" y="548741"/>
            <a:ext cx="18290" cy="587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51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00B0F0"/>
            </a:gs>
            <a:gs pos="25000">
              <a:srgbClr val="00B0F0"/>
            </a:gs>
            <a:gs pos="69000">
              <a:srgbClr val="0070C0"/>
            </a:gs>
            <a:gs pos="97000">
              <a:srgbClr val="0070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8487" y="257328"/>
            <a:ext cx="367124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dirty="0">
                <a:latin typeface="Adobe Arabic" panose="02040503050201020203" pitchFamily="18" charset="-78"/>
                <a:cs typeface="Adobe Arabic" panose="02040503050201020203" pitchFamily="18" charset="-78"/>
              </a:rPr>
              <a:t>12 – مطالعه بدون تفکر و اندیشه مثل بلعیدن غذا بدون جویدن است ، لذا زود تمام کردن مطالب کتاب شرطی نیست ، فهمیدن و درک کردن شرط است .</a:t>
            </a:r>
          </a:p>
          <a:p>
            <a:pPr algn="just" rtl="1"/>
            <a:endParaRPr lang="fa-IR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r>
              <a:rPr lang="fa-IR" dirty="0">
                <a:latin typeface="Adobe Arabic" panose="02040503050201020203" pitchFamily="18" charset="-78"/>
                <a:cs typeface="Adobe Arabic" panose="02040503050201020203" pitchFamily="18" charset="-78"/>
              </a:rPr>
              <a:t>13- مطالعه بصری را تمرین کنید . سرعت مطالعه از طریق چشم خوانی ،بسیار افزایش می یابد و فرد در صدد درک معنای کلی متن است نه معنی هر کلمه یا جمله . به علاوه خواندن با زبان و تلفظ مستلزم آن است که زبان ، یک کلمه را با چند حرکت بخواند در حالی که چشم  این کار را فقط با یک نگاه انجام می دهد . افزون بر آن ، چشم در اثر تمرین قادر است چند کلمه و یا یک عبارت را یک مرتبه بخواند اما زبان ناچار است تک تک کلمات را ادا کند .</a:t>
            </a:r>
          </a:p>
          <a:p>
            <a:pPr algn="just" rtl="1"/>
            <a:endParaRPr lang="fa-IR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r>
              <a:rPr lang="fa-IR" dirty="0">
                <a:latin typeface="Adobe Arabic" panose="02040503050201020203" pitchFamily="18" charset="-78"/>
                <a:cs typeface="Adobe Arabic" panose="02040503050201020203" pitchFamily="18" charset="-78"/>
              </a:rPr>
              <a:t>14- زمانی که می خواهید کتابی را بخوانید باید خود را برای تمام کردن آن رنج و مشقتی که متحمل می شوید ، آماده کنید .</a:t>
            </a:r>
          </a:p>
          <a:p>
            <a:pPr algn="just" rtl="1"/>
            <a:endParaRPr lang="fa-IR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4060" y="1190091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8639033" y="117482"/>
            <a:ext cx="31662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endParaRPr lang="fa-IR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r>
              <a:rPr lang="fa-IR" dirty="0">
                <a:latin typeface="Adobe Arabic" panose="02040503050201020203" pitchFamily="18" charset="-78"/>
                <a:cs typeface="Adobe Arabic" panose="02040503050201020203" pitchFamily="18" charset="-78"/>
              </a:rPr>
              <a:t>8- قبل از مطالعه ؛ از خوردن غذای پر حجم و پرچربی اجتناب کنید .</a:t>
            </a:r>
          </a:p>
          <a:p>
            <a:pPr algn="just" rtl="1"/>
            <a:endParaRPr lang="fa-IR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r>
              <a:rPr lang="fa-IR" dirty="0">
                <a:latin typeface="Adobe Arabic" panose="02040503050201020203" pitchFamily="18" charset="-78"/>
                <a:cs typeface="Adobe Arabic" panose="02040503050201020203" pitchFamily="18" charset="-78"/>
              </a:rPr>
              <a:t>9- سعی کنید اتاق مطالعه شما ، ثابت ، ساکت ، و دور از عوامل مزاحم و حواس پرتی باشد </a:t>
            </a:r>
            <a:r>
              <a:rPr lang="fa-IR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.</a:t>
            </a:r>
          </a:p>
          <a:p>
            <a:pPr algn="just" rtl="1"/>
            <a:endParaRPr lang="fa-IR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r>
              <a:rPr lang="fa-IR" dirty="0">
                <a:latin typeface="Adobe Arabic" panose="02040503050201020203" pitchFamily="18" charset="-78"/>
                <a:cs typeface="Adobe Arabic" panose="02040503050201020203" pitchFamily="18" charset="-78"/>
              </a:rPr>
              <a:t>10- در زمان مطالعه سعی کنید حواس خود را روی موضوع مورد مطالعه متمرکز کنید . دقت و تمرکز حواس از شرایط ضروری یادگیری و مطالعه است . بی حوصلگی ، خستگی ، دلزدگی ، فقدان ، علاقه و انگیزه و خیالپردازی از جمله عوامل عدم تمرکز حواس هستند .</a:t>
            </a:r>
          </a:p>
          <a:p>
            <a:pPr algn="just" rtl="1"/>
            <a:endParaRPr lang="fa-IR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r>
              <a:rPr lang="fa-IR" dirty="0">
                <a:latin typeface="Adobe Arabic" panose="02040503050201020203" pitchFamily="18" charset="-78"/>
                <a:cs typeface="Adobe Arabic" panose="02040503050201020203" pitchFamily="18" charset="-78"/>
              </a:rPr>
              <a:t>11- عوامل درونی یا بیرونی حواس پرتی را کاهش دهید 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6073" y="905050"/>
            <a:ext cx="1492199" cy="14994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9514" y="5039567"/>
            <a:ext cx="1725318" cy="114614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00099" y="257328"/>
            <a:ext cx="332692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dirty="0">
                <a:latin typeface="Adobe Arabic" panose="02040503050201020203" pitchFamily="18" charset="-78"/>
                <a:cs typeface="Adobe Arabic" panose="02040503050201020203" pitchFamily="18" charset="-78"/>
              </a:rPr>
              <a:t>15- از برخوانی کنید ؛ برای آنکه آنچه را که می خوانید فراموش نکنید ، سعی کنید مطالبی را که خواندید برای خود تکرار نمایید </a:t>
            </a:r>
            <a:r>
              <a:rPr lang="fa-IR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.</a:t>
            </a:r>
          </a:p>
          <a:p>
            <a:pPr algn="just" rtl="1"/>
            <a:endParaRPr lang="fa-IR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r>
              <a:rPr lang="fa-IR" dirty="0">
                <a:latin typeface="Adobe Arabic" panose="02040503050201020203" pitchFamily="18" charset="-78"/>
                <a:cs typeface="Adobe Arabic" panose="02040503050201020203" pitchFamily="18" charset="-78"/>
              </a:rPr>
              <a:t>16- هنگام مطالعه موضوعی جدید ، تا مطمئن نشدید که آن را فهمیده اید ، به تلاش خود ادامه دهید </a:t>
            </a:r>
            <a:r>
              <a:rPr lang="fa-IR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.</a:t>
            </a:r>
            <a:endParaRPr lang="fa-IR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r>
              <a:rPr lang="fa-IR" dirty="0">
                <a:latin typeface="Adobe Arabic" panose="02040503050201020203" pitchFamily="18" charset="-78"/>
                <a:cs typeface="Adobe Arabic" panose="02040503050201020203" pitchFamily="18" charset="-78"/>
              </a:rPr>
              <a:t>17- سعی کنید بین مطالب جدیدی که می خوانید ، با مطالب قبلی ارتباط برقرار کنید .</a:t>
            </a:r>
          </a:p>
          <a:p>
            <a:pPr algn="just" rtl="1"/>
            <a:endParaRPr lang="fa-IR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endParaRPr lang="fa-IR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r>
              <a:rPr lang="fa-IR" dirty="0">
                <a:latin typeface="Adobe Arabic" panose="02040503050201020203" pitchFamily="18" charset="-78"/>
                <a:cs typeface="Adobe Arabic" panose="02040503050201020203" pitchFamily="18" charset="-78"/>
              </a:rPr>
              <a:t>18- بعد از مطالعه خود را آزمایش کنید . به سوالاتی که در پایان موضوع آمده و یا خود مطرح کرده اید ، پاسخ دهید </a:t>
            </a:r>
            <a:r>
              <a:rPr lang="fa-IR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.</a:t>
            </a:r>
          </a:p>
          <a:p>
            <a:pPr algn="just" rtl="1"/>
            <a:endParaRPr lang="fa-IR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just" rtl="1"/>
            <a:r>
              <a:rPr lang="fa-IR" dirty="0">
                <a:latin typeface="Adobe Arabic" panose="02040503050201020203" pitchFamily="18" charset="-78"/>
                <a:cs typeface="Adobe Arabic" panose="02040503050201020203" pitchFamily="18" charset="-78"/>
              </a:rPr>
              <a:t>19- زمانی که حوصله مطالعه ندارید ، با ابتکار ، شرایط مطالعه را فرام آورید 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5202" y="5292005"/>
            <a:ext cx="2286000" cy="1504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48187" y="550590"/>
            <a:ext cx="18290" cy="58770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2304" y="549107"/>
            <a:ext cx="18290" cy="587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06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129</TotalTime>
  <Words>616</Words>
  <Application>Microsoft Office PowerPoint</Application>
  <PresentationFormat>Widescreen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Adobe Arabic</vt:lpstr>
      <vt:lpstr>Century Gothic</vt:lpstr>
      <vt:lpstr>Wingdings 3</vt:lpstr>
      <vt:lpstr>Slice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Client1</dc:creator>
  <cp:lastModifiedBy>Client1</cp:lastModifiedBy>
  <cp:revision>12</cp:revision>
  <dcterms:created xsi:type="dcterms:W3CDTF">2017-04-09T07:07:27Z</dcterms:created>
  <dcterms:modified xsi:type="dcterms:W3CDTF">2017-04-09T09:17:02Z</dcterms:modified>
</cp:coreProperties>
</file>